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63" r:id="rId2"/>
    <p:sldId id="365" r:id="rId3"/>
    <p:sldId id="397" r:id="rId4"/>
    <p:sldId id="398" r:id="rId5"/>
    <p:sldId id="399" r:id="rId6"/>
    <p:sldId id="412" r:id="rId7"/>
    <p:sldId id="401" r:id="rId8"/>
    <p:sldId id="364" r:id="rId9"/>
    <p:sldId id="370" r:id="rId10"/>
    <p:sldId id="387" r:id="rId11"/>
    <p:sldId id="420" r:id="rId12"/>
    <p:sldId id="416" r:id="rId13"/>
    <p:sldId id="415" r:id="rId14"/>
    <p:sldId id="421" r:id="rId15"/>
    <p:sldId id="422" r:id="rId16"/>
    <p:sldId id="423" r:id="rId17"/>
    <p:sldId id="417" r:id="rId18"/>
    <p:sldId id="388" r:id="rId19"/>
    <p:sldId id="418" r:id="rId20"/>
    <p:sldId id="419" r:id="rId21"/>
    <p:sldId id="42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666666"/>
    <a:srgbClr val="FF6FCF"/>
    <a:srgbClr val="B20202"/>
    <a:srgbClr val="FF0000"/>
    <a:srgbClr val="996633"/>
    <a:srgbClr val="00FF00"/>
    <a:srgbClr val="800080"/>
    <a:srgbClr val="FFE42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7" autoAdjust="0"/>
    <p:restoredTop sz="70855" autoAdjust="0"/>
  </p:normalViewPr>
  <p:slideViewPr>
    <p:cSldViewPr snapToObjects="1">
      <p:cViewPr varScale="1">
        <p:scale>
          <a:sx n="67" d="100"/>
          <a:sy n="67" d="100"/>
        </p:scale>
        <p:origin x="22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504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291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A4706-0801-7949-9478-1DC4E28E95C6}" type="datetimeFigureOut">
              <a:rPr lang="en-US" smtClean="0"/>
              <a:t>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FA2D4-2F5B-6341-85A2-1B57AF727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347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7B8736F-F9A4-4E63-97EB-05A6C29E6A69}" type="datetimeFigureOut">
              <a:rPr lang="fa-IR" smtClean="0"/>
              <a:pPr/>
              <a:t>1438/5/29 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8EA30DB-AD58-41FC-B893-C5D5D34CBF4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4104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58192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0" marR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3684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3684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99159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3684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3684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3684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3684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42816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68006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4368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62029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20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7272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3409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21766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E38EE8-E90F-D142-A97A-CF1CEF20F6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2976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92932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7188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A30DB-AD58-41FC-B893-C5D5D34CBF4F}" type="slidenum">
              <a:rPr lang="fa-IR" smtClean="0"/>
              <a:pPr/>
              <a:t>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4441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228601" y="6416675"/>
            <a:ext cx="1600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/>
              <a:t>Shirin Nilizadeh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9/14/2010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9/14/2010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9/14/2010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9/14/2010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9/14/2010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9/14/2010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9/14/2010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33" descr="iuwide_psd_wh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86200" y="6425695"/>
            <a:ext cx="1143000" cy="37342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694" y="1143000"/>
            <a:ext cx="8534400" cy="3200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Twitter's </a:t>
            </a:r>
            <a:r>
              <a:rPr lang="en-US" dirty="0">
                <a:solidFill>
                  <a:srgbClr val="800000"/>
                </a:solidFill>
              </a:rPr>
              <a:t>Reaction on Revelations about Government's Internet Surveillance </a:t>
            </a:r>
            <a:r>
              <a:rPr lang="en-US" dirty="0" smtClean="0">
                <a:solidFill>
                  <a:srgbClr val="800000"/>
                </a:solidFill>
              </a:rPr>
              <a:t>Program</a:t>
            </a:r>
            <a:endParaRPr lang="fa-IR" dirty="0">
              <a:solidFill>
                <a:srgbClr val="8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648200"/>
            <a:ext cx="7315200" cy="114300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Shirin </a:t>
            </a:r>
            <a:r>
              <a:rPr lang="en-US" b="1" i="1" dirty="0" smtClean="0">
                <a:solidFill>
                  <a:schemeClr val="tx1"/>
                </a:solidFill>
              </a:rPr>
              <a:t>Nilizadeh</a:t>
            </a:r>
            <a:endParaRPr lang="en-US" i="1" dirty="0" smtClean="0">
              <a:solidFill>
                <a:schemeClr val="tx1"/>
              </a:solidFill>
            </a:endParaRPr>
          </a:p>
          <a:p>
            <a:r>
              <a:rPr lang="en-US" sz="2600" dirty="0" smtClean="0">
                <a:solidFill>
                  <a:schemeClr val="tx1"/>
                </a:solidFill>
              </a:rPr>
              <a:t>Indiana University Bloomington</a:t>
            </a:r>
            <a:endParaRPr lang="en-US" sz="2600" dirty="0">
              <a:solidFill>
                <a:srgbClr val="7F7F7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0" y="57912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SAT 2015</a:t>
            </a:r>
            <a:endParaRPr lang="fa-IR" sz="2400" dirty="0"/>
          </a:p>
        </p:txBody>
      </p:sp>
    </p:spTree>
    <p:extLst>
      <p:ext uri="{BB962C8B-B14F-4D97-AF65-F5344CB8AC3E}">
        <p14:creationId xmlns:p14="http://schemas.microsoft.com/office/powerpoint/2010/main" val="30857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8"/>
    </mc:Choice>
    <mc:Fallback xmlns="">
      <p:transition xmlns:p14="http://schemas.microsoft.com/office/powerpoint/2010/main" spd="slow" advTm="199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04133" cy="1295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The Twitter net sentiment score is </a:t>
            </a:r>
            <a:br>
              <a:rPr lang="en-US" dirty="0" smtClean="0">
                <a:solidFill>
                  <a:srgbClr val="800000"/>
                </a:solidFill>
              </a:rPr>
            </a:br>
            <a:r>
              <a:rPr lang="en-US" dirty="0" smtClean="0">
                <a:solidFill>
                  <a:srgbClr val="800000"/>
                </a:solidFill>
              </a:rPr>
              <a:t>decreasing over time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ll-daily-happiness-noer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962400"/>
            <a:ext cx="8851733" cy="2784998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1524000" y="1524000"/>
            <a:ext cx="1806464" cy="2511906"/>
          </a:xfrm>
          <a:prstGeom prst="wedgeRectCallout">
            <a:avLst>
              <a:gd name="adj1" fmla="val -21264"/>
              <a:gd name="adj2" fmla="val 111353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July 3: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Snowden applied </a:t>
            </a:r>
            <a:r>
              <a:rPr lang="en-US" sz="1600" dirty="0">
                <a:solidFill>
                  <a:schemeClr val="tx1"/>
                </a:solidFill>
              </a:rPr>
              <a:t>asylum to 20 foreign countries 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And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He </a:t>
            </a:r>
            <a:r>
              <a:rPr lang="en-US" sz="1600" dirty="0">
                <a:solidFill>
                  <a:schemeClr val="tx1"/>
                </a:solidFill>
              </a:rPr>
              <a:t>left Hong Kong due to potential threats on his safety and </a:t>
            </a:r>
            <a:r>
              <a:rPr lang="en-US" sz="1600" dirty="0" smtClean="0">
                <a:solidFill>
                  <a:schemeClr val="tx1"/>
                </a:solidFill>
              </a:rPr>
              <a:t>freedom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581400" y="1752600"/>
            <a:ext cx="1752600" cy="2283306"/>
          </a:xfrm>
          <a:prstGeom prst="wedgeRectCallout">
            <a:avLst>
              <a:gd name="adj1" fmla="val 19027"/>
              <a:gd name="adj2" fmla="val 134582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Sep. </a:t>
            </a:r>
            <a:r>
              <a:rPr lang="en-US" sz="1600" dirty="0">
                <a:solidFill>
                  <a:srgbClr val="000000"/>
                </a:solidFill>
              </a:rPr>
              <a:t>1-3: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NSA spied on Brazilian and Mexican presidents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And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 NSA spies on Google and </a:t>
            </a:r>
            <a:r>
              <a:rPr lang="en-US" sz="1600" dirty="0" err="1" smtClean="0">
                <a:solidFill>
                  <a:srgbClr val="000000"/>
                </a:solidFill>
              </a:rPr>
              <a:t>Petrobras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7315200" y="1548514"/>
            <a:ext cx="1752600" cy="2487392"/>
          </a:xfrm>
          <a:prstGeom prst="wedgeRectCallout">
            <a:avLst>
              <a:gd name="adj1" fmla="val 22792"/>
              <a:gd name="adj2" fmla="val 143774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Nov. 22- 25: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NSA's desire for greater legal power and technological dominance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And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NSA infected 50,000 computer </a:t>
            </a:r>
            <a:r>
              <a:rPr lang="en-US" sz="1600" dirty="0" smtClean="0">
                <a:solidFill>
                  <a:srgbClr val="000000"/>
                </a:solidFill>
              </a:rPr>
              <a:t>networks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5638800" y="1755294"/>
            <a:ext cx="1600200" cy="2283306"/>
          </a:xfrm>
          <a:prstGeom prst="wedgeRectCallout">
            <a:avLst>
              <a:gd name="adj1" fmla="val -1543"/>
              <a:gd name="adj2" fmla="val 119412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Oct. 4-9: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TOR network attacked by NSA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And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Canada spied on Brazil's Ministry of Mines and </a:t>
            </a:r>
            <a:r>
              <a:rPr lang="en-US" sz="1600" dirty="0" smtClean="0">
                <a:solidFill>
                  <a:srgbClr val="000000"/>
                </a:solidFill>
              </a:rPr>
              <a:t>Energy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09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04133" cy="1295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The Twitter net sentiment score is </a:t>
            </a:r>
            <a:br>
              <a:rPr lang="en-US" dirty="0" smtClean="0">
                <a:solidFill>
                  <a:srgbClr val="800000"/>
                </a:solidFill>
              </a:rPr>
            </a:br>
            <a:r>
              <a:rPr lang="en-US" dirty="0" smtClean="0">
                <a:solidFill>
                  <a:srgbClr val="800000"/>
                </a:solidFill>
              </a:rPr>
              <a:t>decreasing over time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ll-daily-happiness-noer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962400"/>
            <a:ext cx="8851733" cy="278499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228600" y="2438400"/>
            <a:ext cx="1447799" cy="1295399"/>
          </a:xfrm>
          <a:prstGeom prst="wedgeRectCallout">
            <a:avLst>
              <a:gd name="adj1" fmla="val 33310"/>
              <a:gd name="adj2" fmla="val 92493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June 23: Snowden flies from Hong Kong to Moscow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1752600" y="2971800"/>
            <a:ext cx="1600199" cy="990600"/>
          </a:xfrm>
          <a:prstGeom prst="wedgeRectCallout">
            <a:avLst>
              <a:gd name="adj1" fmla="val -15407"/>
              <a:gd name="adj2" fmla="val 112222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July 12 : 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Snowden meets with Russian rights groups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429000" y="2971800"/>
            <a:ext cx="1676400" cy="1295400"/>
          </a:xfrm>
          <a:prstGeom prst="wedgeRectCallout">
            <a:avLst>
              <a:gd name="adj1" fmla="val -37767"/>
              <a:gd name="adj2" fmla="val 68201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Aug. 8- 10:</a:t>
            </a:r>
          </a:p>
          <a:p>
            <a:pPr algn="ctr"/>
            <a:r>
              <a:rPr lang="en-US" sz="1600" dirty="0" err="1">
                <a:solidFill>
                  <a:srgbClr val="000000"/>
                </a:solidFill>
              </a:rPr>
              <a:t>Lavabit</a:t>
            </a:r>
            <a:r>
              <a:rPr lang="en-US" sz="1600" dirty="0">
                <a:solidFill>
                  <a:srgbClr val="000000"/>
                </a:solidFill>
              </a:rPr>
              <a:t> and Silent Circle close </a:t>
            </a:r>
            <a:r>
              <a:rPr lang="en-US" sz="1600" dirty="0" smtClean="0">
                <a:solidFill>
                  <a:srgbClr val="000000"/>
                </a:solidFill>
              </a:rPr>
              <a:t>down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477000" y="2209800"/>
            <a:ext cx="1676400" cy="1752600"/>
          </a:xfrm>
          <a:prstGeom prst="wedgeRectCallout">
            <a:avLst>
              <a:gd name="adj1" fmla="val -17105"/>
              <a:gd name="adj2" fmla="val 80935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Oct. 17- 28:</a:t>
            </a:r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1600" dirty="0" err="1">
                <a:solidFill>
                  <a:srgbClr val="000000"/>
                </a:solidFill>
              </a:rPr>
              <a:t>Lavabit</a:t>
            </a:r>
            <a:r>
              <a:rPr lang="en-US" sz="1600" dirty="0">
                <a:solidFill>
                  <a:srgbClr val="000000"/>
                </a:solidFill>
              </a:rPr>
              <a:t> and Silent Circle close </a:t>
            </a:r>
            <a:r>
              <a:rPr lang="en-US" sz="1600" dirty="0" smtClean="0">
                <a:solidFill>
                  <a:srgbClr val="000000"/>
                </a:solidFill>
              </a:rPr>
              <a:t>down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And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NSA spies on world </a:t>
            </a:r>
            <a:r>
              <a:rPr lang="en-US" sz="1600" dirty="0" smtClean="0">
                <a:solidFill>
                  <a:schemeClr val="tx1"/>
                </a:solidFill>
              </a:rPr>
              <a:t>leaders</a:t>
            </a:r>
          </a:p>
        </p:txBody>
      </p:sp>
    </p:spTree>
    <p:extLst>
      <p:ext uri="{BB962C8B-B14F-4D97-AF65-F5344CB8AC3E}">
        <p14:creationId xmlns:p14="http://schemas.microsoft.com/office/powerpoint/2010/main" val="21291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Content Analysis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983163"/>
          </a:xfrm>
        </p:spPr>
        <p:txBody>
          <a:bodyPr/>
          <a:lstStyle/>
          <a:p>
            <a:r>
              <a:rPr lang="en-US" dirty="0" smtClean="0"/>
              <a:t>Divide data weekly: 24 sets for 6 months</a:t>
            </a:r>
          </a:p>
          <a:p>
            <a:endParaRPr lang="en-US" dirty="0" smtClean="0"/>
          </a:p>
          <a:p>
            <a:r>
              <a:rPr lang="en-US" dirty="0" smtClean="0"/>
              <a:t>Log-odds-ratio (Monroe et al.)</a:t>
            </a:r>
          </a:p>
          <a:p>
            <a:pPr lvl="1"/>
            <a:r>
              <a:rPr lang="en-US" dirty="0" smtClean="0"/>
              <a:t>Compare each weekly dataset with a random sample from the same week</a:t>
            </a:r>
          </a:p>
          <a:p>
            <a:pPr lvl="1"/>
            <a:r>
              <a:rPr lang="en-US" dirty="0" smtClean="0"/>
              <a:t>Find </a:t>
            </a:r>
            <a:r>
              <a:rPr lang="en-US" dirty="0"/>
              <a:t>statistically overrepresented words in each set of tweets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04133" cy="914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Weekly topic and sentiment shift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326046"/>
              </p:ext>
            </p:extLst>
          </p:nvPr>
        </p:nvGraphicFramePr>
        <p:xfrm>
          <a:off x="152399" y="2133600"/>
          <a:ext cx="8927933" cy="4008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5419"/>
                <a:gridCol w="1315382"/>
                <a:gridCol w="1295400"/>
                <a:gridCol w="1215475"/>
                <a:gridCol w="1275419"/>
                <a:gridCol w="1275419"/>
                <a:gridCol w="1275419"/>
              </a:tblGrid>
              <a:tr h="518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June 8– 14 </a:t>
                      </a:r>
                      <a:endParaRPr 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June 15– 21 </a:t>
                      </a:r>
                      <a:endParaRPr 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June 22– 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July 1- 7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July 8-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b="1" dirty="0" smtClean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July 15- 21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July 22- 30</a:t>
                      </a: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0.08</a:t>
                      </a:r>
                    </a:p>
                  </a:txBody>
                  <a:tcPr/>
                </a:tc>
              </a:tr>
              <a:tr h="2849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Prism</a:t>
                      </a:r>
                    </a:p>
                    <a:p>
                      <a:pPr algn="ctr"/>
                      <a:r>
                        <a:rPr lang="en-US" sz="1800" dirty="0" smtClean="0"/>
                        <a:t>Spy</a:t>
                      </a:r>
                    </a:p>
                    <a:p>
                      <a:pPr algn="ctr"/>
                      <a:r>
                        <a:rPr lang="en-US" sz="1800" dirty="0" err="1" smtClean="0"/>
                        <a:t>Surveil</a:t>
                      </a:r>
                      <a:r>
                        <a:rPr lang="en-US" sz="1800" dirty="0" smtClean="0"/>
                        <a:t>.</a:t>
                      </a:r>
                    </a:p>
                    <a:p>
                      <a:pPr algn="ctr"/>
                      <a:r>
                        <a:rPr lang="en-US" sz="1800" dirty="0" err="1" smtClean="0"/>
                        <a:t>Whistleblo</a:t>
                      </a:r>
                      <a:r>
                        <a:rPr lang="en-US" sz="1800" dirty="0" smtClean="0"/>
                        <a:t>.</a:t>
                      </a:r>
                    </a:p>
                    <a:p>
                      <a:pPr algn="ctr"/>
                      <a:r>
                        <a:rPr lang="en-US" sz="1800" dirty="0" err="1" smtClean="0"/>
                        <a:t>tcot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Protect</a:t>
                      </a:r>
                    </a:p>
                    <a:p>
                      <a:pPr algn="ctr"/>
                      <a:r>
                        <a:rPr lang="en-US" sz="1800" dirty="0" smtClean="0"/>
                        <a:t>Obama</a:t>
                      </a:r>
                    </a:p>
                    <a:p>
                      <a:pPr algn="ctr"/>
                      <a:r>
                        <a:rPr lang="en-US" sz="1800" dirty="0" smtClean="0"/>
                        <a:t>Encrypt</a:t>
                      </a:r>
                    </a:p>
                    <a:p>
                      <a:pPr algn="ctr"/>
                      <a:r>
                        <a:rPr lang="en-US" sz="1800" dirty="0" smtClean="0"/>
                        <a:t>Data</a:t>
                      </a:r>
                    </a:p>
                    <a:p>
                      <a:pPr algn="ctr"/>
                      <a:r>
                        <a:rPr lang="en-US" sz="1800" dirty="0" smtClean="0"/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Prism</a:t>
                      </a:r>
                    </a:p>
                    <a:p>
                      <a:pPr algn="ctr"/>
                      <a:r>
                        <a:rPr lang="en-US" sz="1800" dirty="0" smtClean="0"/>
                        <a:t>Spy</a:t>
                      </a:r>
                    </a:p>
                    <a:p>
                      <a:pPr algn="ctr"/>
                      <a:r>
                        <a:rPr lang="en-US" sz="1800" dirty="0" err="1" smtClean="0"/>
                        <a:t>Surveil</a:t>
                      </a:r>
                      <a:r>
                        <a:rPr lang="en-US" sz="1800" dirty="0" smtClean="0"/>
                        <a:t>.</a:t>
                      </a:r>
                    </a:p>
                    <a:p>
                      <a:pPr algn="ctr"/>
                      <a:r>
                        <a:rPr lang="en-US" sz="1800" dirty="0" err="1" smtClean="0"/>
                        <a:t>Whistleblo</a:t>
                      </a:r>
                      <a:r>
                        <a:rPr lang="en-US" sz="1800" dirty="0" smtClean="0"/>
                        <a:t>.</a:t>
                      </a:r>
                    </a:p>
                    <a:p>
                      <a:pPr algn="ctr"/>
                      <a:r>
                        <a:rPr lang="en-US" sz="1800" b="1" dirty="0" smtClean="0"/>
                        <a:t>Privacy</a:t>
                      </a:r>
                    </a:p>
                    <a:p>
                      <a:pPr algn="ctr"/>
                      <a:r>
                        <a:rPr lang="en-US" sz="1800" dirty="0" err="1" smtClean="0"/>
                        <a:t>tcot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Obama</a:t>
                      </a:r>
                    </a:p>
                    <a:p>
                      <a:pPr algn="ctr"/>
                      <a:r>
                        <a:rPr lang="en-US" sz="1800" dirty="0" smtClean="0"/>
                        <a:t>Encrypt</a:t>
                      </a:r>
                    </a:p>
                    <a:p>
                      <a:pPr algn="ctr"/>
                      <a:r>
                        <a:rPr lang="en-US" sz="1800" dirty="0" smtClean="0"/>
                        <a:t>Data</a:t>
                      </a:r>
                    </a:p>
                    <a:p>
                      <a:pPr algn="ctr"/>
                      <a:r>
                        <a:rPr lang="en-US" sz="1800" b="1" dirty="0" smtClean="0"/>
                        <a:t>Traitor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Prism</a:t>
                      </a:r>
                    </a:p>
                    <a:p>
                      <a:pPr algn="ctr"/>
                      <a:r>
                        <a:rPr lang="en-US" sz="1800" dirty="0" smtClean="0"/>
                        <a:t>Spy</a:t>
                      </a:r>
                    </a:p>
                    <a:p>
                      <a:pPr algn="ctr"/>
                      <a:r>
                        <a:rPr lang="en-US" sz="1800" b="1" dirty="0" smtClean="0"/>
                        <a:t>Ecuador</a:t>
                      </a:r>
                    </a:p>
                    <a:p>
                      <a:pPr algn="ctr"/>
                      <a:r>
                        <a:rPr lang="en-US" sz="1800" b="1" dirty="0" smtClean="0"/>
                        <a:t>Russia</a:t>
                      </a:r>
                    </a:p>
                    <a:p>
                      <a:pPr algn="ctr"/>
                      <a:r>
                        <a:rPr lang="en-US" sz="1800" b="1" dirty="0" smtClean="0"/>
                        <a:t>Asylum</a:t>
                      </a:r>
                    </a:p>
                    <a:p>
                      <a:pPr algn="ctr"/>
                      <a:r>
                        <a:rPr lang="en-US" sz="1800" b="1" dirty="0" smtClean="0"/>
                        <a:t>Hong Kong</a:t>
                      </a:r>
                    </a:p>
                    <a:p>
                      <a:pPr algn="ctr"/>
                      <a:r>
                        <a:rPr lang="en-US" sz="1800" b="1" dirty="0" err="1" smtClean="0"/>
                        <a:t>Wikileaks</a:t>
                      </a:r>
                      <a:endParaRPr lang="en-US" sz="1800" b="1" dirty="0" smtClean="0"/>
                    </a:p>
                    <a:p>
                      <a:pPr algn="ctr"/>
                      <a:r>
                        <a:rPr lang="en-US" sz="1800" dirty="0" err="1" smtClean="0"/>
                        <a:t>Surveil</a:t>
                      </a:r>
                      <a:r>
                        <a:rPr lang="en-US" sz="1800" dirty="0" smtClean="0"/>
                        <a:t>.</a:t>
                      </a:r>
                    </a:p>
                    <a:p>
                      <a:pPr algn="ctr"/>
                      <a:r>
                        <a:rPr lang="en-US" sz="1800" dirty="0" err="1" smtClean="0"/>
                        <a:t>Whistleblo</a:t>
                      </a:r>
                      <a:r>
                        <a:rPr lang="en-US" sz="1800" dirty="0" smtClean="0"/>
                        <a:t>.</a:t>
                      </a:r>
                    </a:p>
                    <a:p>
                      <a:pPr algn="ctr"/>
                      <a:r>
                        <a:rPr lang="en-US" sz="1800" b="1" dirty="0" smtClean="0"/>
                        <a:t>Putin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Prism</a:t>
                      </a:r>
                    </a:p>
                    <a:p>
                      <a:pPr algn="ctr"/>
                      <a:r>
                        <a:rPr lang="en-US" dirty="0" smtClean="0"/>
                        <a:t>Asylum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Surveil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b="1" dirty="0" smtClean="0"/>
                        <a:t>Venezuela</a:t>
                      </a:r>
                    </a:p>
                    <a:p>
                      <a:pPr algn="ctr"/>
                      <a:r>
                        <a:rPr lang="en-US" dirty="0" err="1" smtClean="0"/>
                        <a:t>Wikileaks</a:t>
                      </a:r>
                      <a:endParaRPr lang="en-US" dirty="0" smtClean="0"/>
                    </a:p>
                    <a:p>
                      <a:pPr algn="ctr"/>
                      <a:r>
                        <a:rPr lang="en-US" b="1" dirty="0" smtClean="0"/>
                        <a:t>Amend</a:t>
                      </a:r>
                    </a:p>
                    <a:p>
                      <a:pPr algn="ctr"/>
                      <a:r>
                        <a:rPr lang="en-US" b="1" dirty="0" smtClean="0"/>
                        <a:t>Moscow</a:t>
                      </a:r>
                    </a:p>
                    <a:p>
                      <a:pPr algn="ctr"/>
                      <a:r>
                        <a:rPr lang="en-US" b="1" dirty="0" err="1" smtClean="0"/>
                        <a:t>Presid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Moral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Prism</a:t>
                      </a:r>
                    </a:p>
                    <a:p>
                      <a:pPr algn="ctr"/>
                      <a:r>
                        <a:rPr lang="en-US" dirty="0" smtClean="0"/>
                        <a:t>Asylum</a:t>
                      </a:r>
                    </a:p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dirty="0" smtClean="0"/>
                        <a:t>Venezuela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Surveil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algn="ctr"/>
                      <a:r>
                        <a:rPr lang="en-US" dirty="0" err="1" smtClean="0"/>
                        <a:t>Wikileaks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err="1" smtClean="0"/>
                        <a:t>Whistleblo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algn="ctr"/>
                      <a:r>
                        <a:rPr lang="en-US" dirty="0" smtClean="0"/>
                        <a:t>Russia</a:t>
                      </a:r>
                    </a:p>
                    <a:p>
                      <a:pPr algn="ctr"/>
                      <a:r>
                        <a:rPr lang="en-US" b="1" dirty="0" smtClean="0"/>
                        <a:t>Microsoft </a:t>
                      </a:r>
                    </a:p>
                    <a:p>
                      <a:pPr algn="ctr"/>
                      <a:r>
                        <a:rPr lang="en-US" b="1" dirty="0" smtClean="0"/>
                        <a:t>Privacy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dirty="0" smtClean="0"/>
                        <a:t>Asylum</a:t>
                      </a:r>
                    </a:p>
                    <a:p>
                      <a:pPr algn="ctr"/>
                      <a:r>
                        <a:rPr lang="en-US" dirty="0" smtClean="0"/>
                        <a:t>Russia</a:t>
                      </a:r>
                    </a:p>
                    <a:p>
                      <a:pPr algn="ctr"/>
                      <a:r>
                        <a:rPr lang="en-US" b="1" dirty="0" smtClean="0"/>
                        <a:t>Benghazi</a:t>
                      </a:r>
                    </a:p>
                    <a:p>
                      <a:pPr algn="ctr"/>
                      <a:r>
                        <a:rPr lang="en-US" b="1" dirty="0" smtClean="0"/>
                        <a:t>Carter </a:t>
                      </a:r>
                    </a:p>
                    <a:p>
                      <a:pPr algn="ctr"/>
                      <a:r>
                        <a:rPr lang="en-US" b="1" dirty="0" err="1" smtClean="0"/>
                        <a:t>Assang</a:t>
                      </a:r>
                      <a:r>
                        <a:rPr lang="en-US" b="1" dirty="0" smtClean="0"/>
                        <a:t> </a:t>
                      </a:r>
                    </a:p>
                    <a:p>
                      <a:pPr algn="ctr"/>
                      <a:r>
                        <a:rPr lang="en-US" dirty="0" err="1" smtClean="0"/>
                        <a:t>Wikileaks</a:t>
                      </a:r>
                      <a:endParaRPr lang="en-US" dirty="0" smtClean="0"/>
                    </a:p>
                    <a:p>
                      <a:pPr algn="ctr"/>
                      <a:r>
                        <a:rPr lang="en-US" b="1" dirty="0" smtClean="0"/>
                        <a:t>Impeach  </a:t>
                      </a:r>
                    </a:p>
                    <a:p>
                      <a:pPr algn="ctr"/>
                      <a:r>
                        <a:rPr lang="en-US" b="1" dirty="0" err="1" smtClean="0"/>
                        <a:t>nixon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democracy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b="1" dirty="0" smtClean="0"/>
                        <a:t>Amend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Surveil</a:t>
                      </a:r>
                      <a:r>
                        <a:rPr lang="en-US" b="1" dirty="0" smtClean="0"/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Russia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dirty="0" smtClean="0"/>
                        <a:t>Benghazi</a:t>
                      </a:r>
                    </a:p>
                    <a:p>
                      <a:pPr algn="ctr"/>
                      <a:r>
                        <a:rPr lang="en-US" dirty="0" err="1" smtClean="0"/>
                        <a:t>Whistleblo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algn="ctr"/>
                      <a:r>
                        <a:rPr lang="en-US" dirty="0" err="1" smtClean="0"/>
                        <a:t>Assang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b="1" dirty="0" err="1" smtClean="0"/>
                        <a:t>Amash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err="1" smtClean="0"/>
                        <a:t>tcot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congress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5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04133" cy="914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Weekly </a:t>
            </a:r>
            <a:r>
              <a:rPr lang="en-US" dirty="0">
                <a:solidFill>
                  <a:srgbClr val="800000"/>
                </a:solidFill>
              </a:rPr>
              <a:t>topic and sentiment shift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64050"/>
              </p:ext>
            </p:extLst>
          </p:nvPr>
        </p:nvGraphicFramePr>
        <p:xfrm>
          <a:off x="152399" y="2133600"/>
          <a:ext cx="8927933" cy="3886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1"/>
                <a:gridCol w="1219200"/>
                <a:gridCol w="1295400"/>
                <a:gridCol w="1295400"/>
                <a:gridCol w="1295400"/>
                <a:gridCol w="1295400"/>
                <a:gridCol w="1384132"/>
              </a:tblGrid>
              <a:tr h="518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Aug. 1– 7 </a:t>
                      </a:r>
                      <a:endParaRPr 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Aug. 8-14</a:t>
                      </a:r>
                      <a:endParaRPr 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Aug. 15–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Aug. 22–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Sep.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b="1" dirty="0" smtClean="0"/>
                        <a:t>1-7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Sep. 8 -14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Sep. 15-21</a:t>
                      </a: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-0.13</a:t>
                      </a:r>
                    </a:p>
                  </a:txBody>
                  <a:tcPr/>
                </a:tc>
              </a:tr>
              <a:tr h="2849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Russia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Asylum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Surveil</a:t>
                      </a:r>
                      <a:r>
                        <a:rPr lang="en-US" sz="1800" dirty="0" smtClean="0"/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Wikileaks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dirty="0" err="1" smtClean="0"/>
                        <a:t>Assang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b="1" dirty="0" smtClean="0"/>
                        <a:t>Obama</a:t>
                      </a:r>
                    </a:p>
                    <a:p>
                      <a:pPr algn="ctr"/>
                      <a:r>
                        <a:rPr lang="en-US" b="1" dirty="0" smtClean="0"/>
                        <a:t>Traitor</a:t>
                      </a:r>
                    </a:p>
                    <a:p>
                      <a:pPr algn="ctr"/>
                      <a:r>
                        <a:rPr lang="en-US" b="0" dirty="0" smtClean="0"/>
                        <a:t>Benghazi</a:t>
                      </a:r>
                    </a:p>
                    <a:p>
                      <a:pPr algn="ctr"/>
                      <a:r>
                        <a:rPr lang="en-US" b="1" dirty="0" err="1" smtClean="0"/>
                        <a:t>xkeyscor</a:t>
                      </a:r>
                      <a:r>
                        <a:rPr lang="en-US" b="1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Prism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Obama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Surveil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b="1" dirty="0" smtClean="0"/>
                        <a:t>Clapper </a:t>
                      </a:r>
                    </a:p>
                    <a:p>
                      <a:pPr algn="ctr"/>
                      <a:r>
                        <a:rPr lang="en-US" b="1" dirty="0" err="1" smtClean="0"/>
                        <a:t>Lavabit</a:t>
                      </a:r>
                      <a:r>
                        <a:rPr lang="en-US" b="1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Benghazi</a:t>
                      </a:r>
                    </a:p>
                    <a:p>
                      <a:pPr algn="ctr"/>
                      <a:r>
                        <a:rPr lang="en-US" b="1" dirty="0" smtClean="0"/>
                        <a:t>Privacy</a:t>
                      </a:r>
                    </a:p>
                    <a:p>
                      <a:pPr algn="ctr"/>
                      <a:r>
                        <a:rPr lang="en-US" b="1" dirty="0" smtClean="0"/>
                        <a:t>Reform</a:t>
                      </a:r>
                    </a:p>
                    <a:p>
                      <a:pPr algn="ctr"/>
                      <a:r>
                        <a:rPr lang="en-US" sz="1800" b="1" dirty="0" smtClean="0"/>
                        <a:t>Encrypt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Prism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Privacy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Guardian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Surveil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b="1" dirty="0" err="1" smtClean="0"/>
                        <a:t>ggreenwald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err="1" smtClean="0"/>
                        <a:t>Assang</a:t>
                      </a:r>
                      <a:r>
                        <a:rPr lang="en-US" b="1" dirty="0" smtClean="0"/>
                        <a:t> </a:t>
                      </a:r>
                    </a:p>
                    <a:p>
                      <a:pPr algn="ctr"/>
                      <a:r>
                        <a:rPr lang="en-US" b="1" dirty="0" err="1" smtClean="0"/>
                        <a:t>wikileaks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err="1" smtClean="0"/>
                        <a:t>Violat</a:t>
                      </a:r>
                      <a:r>
                        <a:rPr lang="en-US" b="1" dirty="0" smtClean="0"/>
                        <a:t> </a:t>
                      </a:r>
                    </a:p>
                    <a:p>
                      <a:pPr algn="ctr"/>
                      <a:r>
                        <a:rPr lang="en-US" b="1" dirty="0" smtClean="0"/>
                        <a:t>Detain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Prism</a:t>
                      </a:r>
                    </a:p>
                    <a:p>
                      <a:pPr algn="ctr"/>
                      <a:r>
                        <a:rPr lang="en-US" dirty="0" smtClean="0"/>
                        <a:t>Spy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Surveil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Privacy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Benghazi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Guardian 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dirty="0" err="1" smtClean="0"/>
                        <a:t>Violat</a:t>
                      </a:r>
                      <a:endParaRPr lang="en-US" dirty="0" smtClean="0"/>
                    </a:p>
                    <a:p>
                      <a:pPr algn="ctr"/>
                      <a:r>
                        <a:rPr lang="en-US" b="1" dirty="0" err="1" smtClean="0"/>
                        <a:t>Whistleblo</a:t>
                      </a:r>
                      <a:r>
                        <a:rPr lang="en-US" dirty="0" smtClean="0"/>
                        <a:t>. </a:t>
                      </a:r>
                    </a:p>
                    <a:p>
                      <a:pPr algn="ctr"/>
                      <a:r>
                        <a:rPr lang="en-US" b="1" dirty="0" smtClean="0"/>
                        <a:t>Document </a:t>
                      </a:r>
                    </a:p>
                    <a:p>
                      <a:pPr algn="ctr"/>
                      <a:r>
                        <a:rPr lang="en-US" b="1" smtClean="0"/>
                        <a:t>leak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Encrypt </a:t>
                      </a:r>
                    </a:p>
                    <a:p>
                      <a:pPr algn="ctr"/>
                      <a:r>
                        <a:rPr lang="en-US" dirty="0" smtClean="0"/>
                        <a:t>Spy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Surveil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Privacy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GCHQ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Surprise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Benghazi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Sabotage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Vendor </a:t>
                      </a:r>
                    </a:p>
                    <a:p>
                      <a:pPr algn="ctr"/>
                      <a:r>
                        <a:rPr lang="en-US" b="1" dirty="0" smtClean="0"/>
                        <a:t>Security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Spy </a:t>
                      </a:r>
                    </a:p>
                    <a:p>
                      <a:pPr algn="ctr"/>
                      <a:r>
                        <a:rPr lang="en-US" b="1" dirty="0" smtClean="0"/>
                        <a:t>Fingerprint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Surveil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Privacy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Data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Fisa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iphone5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sensor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Benghazi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err="1" smtClean="0"/>
                        <a:t>israel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Prism </a:t>
                      </a:r>
                    </a:p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dirty="0" smtClean="0"/>
                        <a:t>Privacy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Surveil</a:t>
                      </a:r>
                      <a:r>
                        <a:rPr lang="en-US" dirty="0" smtClean="0"/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Assang</a:t>
                      </a:r>
                      <a:r>
                        <a:rPr lang="en-US" b="1" dirty="0" smtClean="0"/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Darkhors</a:t>
                      </a:r>
                      <a:r>
                        <a:rPr lang="en-US" b="1" dirty="0" smtClean="0"/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creditcard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Backdoo</a:t>
                      </a:r>
                      <a:r>
                        <a:rPr lang="en-US" dirty="0" smtClean="0"/>
                        <a:t>r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Benghazi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Tor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3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04133" cy="914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Weekly </a:t>
            </a:r>
            <a:r>
              <a:rPr lang="en-US" dirty="0">
                <a:solidFill>
                  <a:srgbClr val="800000"/>
                </a:solidFill>
              </a:rPr>
              <a:t>topic and sentiment shift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210736"/>
              </p:ext>
            </p:extLst>
          </p:nvPr>
        </p:nvGraphicFramePr>
        <p:xfrm>
          <a:off x="609600" y="2286000"/>
          <a:ext cx="7772400" cy="4056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6138"/>
                <a:gridCol w="1553257"/>
                <a:gridCol w="1465005"/>
                <a:gridCol w="1524000"/>
                <a:gridCol w="1524000"/>
              </a:tblGrid>
              <a:tr h="473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Sep. 22-30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Oct. 1-7</a:t>
                      </a:r>
                      <a:endParaRPr 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Oct. 8-14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Oct. 15–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Oct.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b="1" dirty="0" smtClean="0"/>
                        <a:t>22– 31</a:t>
                      </a:r>
                    </a:p>
                  </a:txBody>
                  <a:tcPr/>
                </a:tc>
              </a:tr>
              <a:tr h="473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0.09</a:t>
                      </a:r>
                    </a:p>
                  </a:txBody>
                  <a:tcPr/>
                </a:tc>
              </a:tr>
              <a:tr h="3107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dirty="0" smtClean="0"/>
                        <a:t>Privacy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Never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Fisa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Data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Southpark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Wikileaks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Whistleblo</a:t>
                      </a:r>
                      <a:r>
                        <a:rPr lang="en-US" b="1" dirty="0" smtClean="0"/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ACLU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Benghazi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Prism</a:t>
                      </a:r>
                    </a:p>
                    <a:p>
                      <a:pPr algn="ctr"/>
                      <a:r>
                        <a:rPr lang="en-US" b="1" dirty="0" smtClean="0"/>
                        <a:t>Tor </a:t>
                      </a:r>
                    </a:p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dirty="0" smtClean="0"/>
                        <a:t>Privacy</a:t>
                      </a:r>
                    </a:p>
                    <a:p>
                      <a:pPr algn="ctr"/>
                      <a:r>
                        <a:rPr lang="en-US" b="1" dirty="0" smtClean="0"/>
                        <a:t>Anonymity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Government_shutdown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ioerror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Guardian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Benghazi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FBI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Prism</a:t>
                      </a:r>
                    </a:p>
                    <a:p>
                      <a:pPr algn="ctr"/>
                      <a:r>
                        <a:rPr lang="en-US" b="1" dirty="0" smtClean="0"/>
                        <a:t>Moscow</a:t>
                      </a:r>
                    </a:p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b="1" dirty="0" smtClean="0"/>
                        <a:t>GCHG</a:t>
                      </a:r>
                    </a:p>
                    <a:p>
                      <a:pPr algn="ctr"/>
                      <a:r>
                        <a:rPr lang="en-US" dirty="0" smtClean="0"/>
                        <a:t>Privacy</a:t>
                      </a:r>
                    </a:p>
                    <a:p>
                      <a:pPr algn="ctr"/>
                      <a:r>
                        <a:rPr lang="en-US" b="1" dirty="0" smtClean="0"/>
                        <a:t>DOJ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Clan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Assang</a:t>
                      </a:r>
                      <a:r>
                        <a:rPr lang="en-US" b="1" dirty="0" smtClean="0"/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Wikileaks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Benghazi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Prism</a:t>
                      </a:r>
                    </a:p>
                    <a:p>
                      <a:pPr algn="ctr"/>
                      <a:r>
                        <a:rPr lang="en-US" b="1" dirty="0" smtClean="0"/>
                        <a:t>Poland</a:t>
                      </a:r>
                    </a:p>
                    <a:p>
                      <a:pPr algn="ctr"/>
                      <a:r>
                        <a:rPr lang="en-US" b="1" dirty="0" smtClean="0"/>
                        <a:t>Taiwan</a:t>
                      </a:r>
                    </a:p>
                    <a:p>
                      <a:pPr algn="ctr"/>
                      <a:r>
                        <a:rPr lang="en-US" b="1" dirty="0" smtClean="0"/>
                        <a:t>Hungary</a:t>
                      </a:r>
                      <a:r>
                        <a:rPr lang="en-US" b="1" baseline="0" dirty="0" smtClean="0"/>
                        <a:t> 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Portugal</a:t>
                      </a:r>
                    </a:p>
                    <a:p>
                      <a:pPr algn="ctr"/>
                      <a:r>
                        <a:rPr lang="en-US" b="1" dirty="0" smtClean="0"/>
                        <a:t>Denmark </a:t>
                      </a:r>
                    </a:p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Belgium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France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Greece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Prism</a:t>
                      </a:r>
                    </a:p>
                    <a:p>
                      <a:pPr algn="ctr"/>
                      <a:r>
                        <a:rPr lang="en-US" baseline="0" dirty="0" smtClean="0"/>
                        <a:t>Spy</a:t>
                      </a:r>
                    </a:p>
                    <a:p>
                      <a:pPr algn="ctr"/>
                      <a:r>
                        <a:rPr lang="en-US" b="1" dirty="0" err="1" smtClean="0"/>
                        <a:t>Surveil</a:t>
                      </a:r>
                      <a:r>
                        <a:rPr lang="en-US" b="1" dirty="0" smtClean="0"/>
                        <a:t>.</a:t>
                      </a:r>
                    </a:p>
                    <a:p>
                      <a:pPr algn="ctr"/>
                      <a:r>
                        <a:rPr lang="en-US" b="1" baseline="0" dirty="0" smtClean="0"/>
                        <a:t>Merkel</a:t>
                      </a:r>
                    </a:p>
                    <a:p>
                      <a:pPr algn="ctr"/>
                      <a:r>
                        <a:rPr lang="en-US" b="1" baseline="0" dirty="0" smtClean="0"/>
                        <a:t>Benghazi </a:t>
                      </a:r>
                    </a:p>
                    <a:p>
                      <a:pPr algn="ctr"/>
                      <a:r>
                        <a:rPr lang="en-US" b="1" baseline="0" dirty="0" smtClean="0"/>
                        <a:t>Privacy</a:t>
                      </a:r>
                    </a:p>
                    <a:p>
                      <a:pPr algn="ctr"/>
                      <a:r>
                        <a:rPr lang="en-US" b="1" baseline="0" dirty="0" smtClean="0"/>
                        <a:t>Obama</a:t>
                      </a:r>
                    </a:p>
                    <a:p>
                      <a:pPr algn="ctr"/>
                      <a:r>
                        <a:rPr lang="en-US" b="1" baseline="0" dirty="0" smtClean="0"/>
                        <a:t>OI</a:t>
                      </a:r>
                    </a:p>
                    <a:p>
                      <a:pPr algn="ctr"/>
                      <a:r>
                        <a:rPr lang="en-US" b="1" baseline="0" dirty="0" err="1" smtClean="0"/>
                        <a:t>Xfactoray</a:t>
                      </a:r>
                      <a:r>
                        <a:rPr lang="en-US" b="1" baseline="0" dirty="0" smtClean="0"/>
                        <a:t> </a:t>
                      </a:r>
                    </a:p>
                    <a:p>
                      <a:pPr algn="ctr"/>
                      <a:r>
                        <a:rPr lang="en-US" b="1" baseline="0" dirty="0" smtClean="0"/>
                        <a:t>yahoo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28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04133" cy="914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Weekly topic and </a:t>
            </a:r>
            <a:r>
              <a:rPr lang="en-US" dirty="0">
                <a:solidFill>
                  <a:srgbClr val="800000"/>
                </a:solidFill>
              </a:rPr>
              <a:t>sentiment  </a:t>
            </a:r>
            <a:r>
              <a:rPr lang="en-US" dirty="0" smtClean="0">
                <a:solidFill>
                  <a:srgbClr val="800000"/>
                </a:solidFill>
              </a:rPr>
              <a:t>shift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46"/>
              </p:ext>
            </p:extLst>
          </p:nvPr>
        </p:nvGraphicFramePr>
        <p:xfrm>
          <a:off x="1066800" y="2286000"/>
          <a:ext cx="6934200" cy="37963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53"/>
                <a:gridCol w="1708442"/>
                <a:gridCol w="1733550"/>
                <a:gridCol w="1575955"/>
              </a:tblGrid>
              <a:tr h="4435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Nov. 1-7</a:t>
                      </a:r>
                      <a:endParaRPr 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Nov. 8-14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Nov. 15–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Nov.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b="1" dirty="0" smtClean="0"/>
                        <a:t>22– 30</a:t>
                      </a:r>
                    </a:p>
                  </a:txBody>
                  <a:tcPr/>
                </a:tc>
              </a:tr>
              <a:tr h="4435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-0.18</a:t>
                      </a:r>
                    </a:p>
                  </a:txBody>
                  <a:tcPr/>
                </a:tc>
              </a:tr>
              <a:tr h="29092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b="1" dirty="0" err="1" smtClean="0"/>
                        <a:t>Surveil</a:t>
                      </a:r>
                      <a:r>
                        <a:rPr lang="en-US" b="1" dirty="0" smtClean="0"/>
                        <a:t>.</a:t>
                      </a:r>
                    </a:p>
                    <a:p>
                      <a:pPr algn="ctr"/>
                      <a:r>
                        <a:rPr lang="en-US" b="1" dirty="0" err="1" smtClean="0"/>
                        <a:t>Wikileaks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Privacy</a:t>
                      </a:r>
                    </a:p>
                    <a:p>
                      <a:pPr algn="ctr"/>
                      <a:r>
                        <a:rPr lang="en-US" b="1" dirty="0" smtClean="0"/>
                        <a:t>Germany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Benghazi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Youranonnews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Asylum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Anonymity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Guardian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Prism</a:t>
                      </a:r>
                    </a:p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dirty="0" smtClean="0"/>
                        <a:t>Privacy</a:t>
                      </a:r>
                    </a:p>
                    <a:p>
                      <a:pPr algn="ctr"/>
                      <a:r>
                        <a:rPr lang="en-US" dirty="0" err="1" smtClean="0"/>
                        <a:t>Wikileaks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Benghazi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Whistleblow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Tcot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 smtClean="0"/>
                        <a:t>Youranonnews</a:t>
                      </a:r>
                      <a:endParaRPr lang="en-US" b="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Anonymity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Prism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Surveil</a:t>
                      </a:r>
                      <a:r>
                        <a:rPr lang="en-US" b="1" dirty="0" smtClean="0"/>
                        <a:t>.</a:t>
                      </a:r>
                      <a:endParaRPr lang="en-US" b="0" dirty="0" smtClean="0"/>
                    </a:p>
                    <a:p>
                      <a:pPr algn="ctr"/>
                      <a:r>
                        <a:rPr lang="en-US" dirty="0" smtClean="0"/>
                        <a:t>Spy</a:t>
                      </a:r>
                    </a:p>
                    <a:p>
                      <a:pPr algn="ctr"/>
                      <a:r>
                        <a:rPr lang="en-US" dirty="0" smtClean="0"/>
                        <a:t>Privacy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Benghazi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unblock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Redact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 smtClean="0"/>
                        <a:t>Youranonnews</a:t>
                      </a:r>
                      <a:endParaRPr lang="en-US" b="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Security</a:t>
                      </a:r>
                      <a:r>
                        <a:rPr lang="en-US" b="1" baseline="0" dirty="0" smtClean="0"/>
                        <a:t> </a:t>
                      </a:r>
                      <a:endParaRPr lang="en-US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Brad Heath</a:t>
                      </a:r>
                      <a:r>
                        <a:rPr lang="en-US" b="1" baseline="0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Prism</a:t>
                      </a:r>
                    </a:p>
                    <a:p>
                      <a:pPr algn="ctr"/>
                      <a:r>
                        <a:rPr lang="en-US" dirty="0" smtClean="0"/>
                        <a:t>Spy</a:t>
                      </a:r>
                      <a:endParaRPr lang="en-US" b="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 smtClean="0"/>
                        <a:t>Surveil</a:t>
                      </a:r>
                      <a:r>
                        <a:rPr lang="en-US" b="1" dirty="0" smtClean="0"/>
                        <a:t>.</a:t>
                      </a:r>
                      <a:endParaRPr lang="en-US" b="0" dirty="0" smtClean="0"/>
                    </a:p>
                    <a:p>
                      <a:pPr algn="ctr"/>
                      <a:r>
                        <a:rPr lang="en-US" b="1" dirty="0" smtClean="0"/>
                        <a:t>G20</a:t>
                      </a:r>
                    </a:p>
                    <a:p>
                      <a:pPr algn="ctr"/>
                      <a:r>
                        <a:rPr lang="en-US" b="1" dirty="0" smtClean="0"/>
                        <a:t>Discredit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Doomsday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Keiser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 smtClean="0"/>
                        <a:t>Youranonnews</a:t>
                      </a:r>
                      <a:endParaRPr lang="en-US" b="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Privacy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Top secret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4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People talk about different topics when addressing “Snowden” vs. “NSA”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9831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Applied topic modeling by </a:t>
            </a:r>
            <a:r>
              <a:rPr lang="en-US" dirty="0" err="1" smtClean="0"/>
              <a:t>Amaral</a:t>
            </a:r>
            <a:r>
              <a:rPr lang="en-US" dirty="0" smtClean="0"/>
              <a:t> lab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Topic 1: </a:t>
            </a:r>
          </a:p>
          <a:p>
            <a:pPr lvl="1"/>
            <a:r>
              <a:rPr lang="en-US" b="1" i="1" dirty="0" smtClean="0"/>
              <a:t>Snowden</a:t>
            </a:r>
            <a:r>
              <a:rPr lang="en-US" i="1" dirty="0" smtClean="0"/>
              <a:t>, asylum, Russia, Whistleblower, </a:t>
            </a:r>
            <a:r>
              <a:rPr lang="en-US" i="1" dirty="0" err="1" smtClean="0"/>
              <a:t>Wikileaks</a:t>
            </a:r>
            <a:r>
              <a:rPr lang="en-US" i="1" dirty="0" smtClean="0"/>
              <a:t>, </a:t>
            </a:r>
            <a:r>
              <a:rPr lang="en-US" i="1" dirty="0" err="1" smtClean="0"/>
              <a:t>Assang</a:t>
            </a:r>
            <a:r>
              <a:rPr lang="en-US" i="1" dirty="0" smtClean="0"/>
              <a:t>, Ecuador, Putin, Venezuela, Hero, Leaker, breaking, </a:t>
            </a:r>
            <a:r>
              <a:rPr lang="en-US" i="1" dirty="0"/>
              <a:t>H</a:t>
            </a:r>
            <a:r>
              <a:rPr lang="en-US" i="1" dirty="0" smtClean="0"/>
              <a:t>ong Kong, Russian, ….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Topic 2: </a:t>
            </a:r>
          </a:p>
          <a:p>
            <a:pPr lvl="1"/>
            <a:r>
              <a:rPr lang="en-US" b="1" i="1" dirty="0" smtClean="0"/>
              <a:t>NSA</a:t>
            </a:r>
            <a:r>
              <a:rPr lang="en-US" i="1" dirty="0" smtClean="0"/>
              <a:t>, Spy, Surveillance, Data, Leak, Call, Secret, Report, Phone, Program, Google, GCHQ, Collect, Congress, Reveal, Citizen, Facebook, FBI, Court, Access, </a:t>
            </a:r>
            <a:r>
              <a:rPr lang="en-US" i="1" dirty="0" err="1" smtClean="0"/>
              <a:t>fisa</a:t>
            </a:r>
            <a:r>
              <a:rPr lang="en-US" i="1" dirty="0" smtClean="0"/>
              <a:t>, Document, Microsoft, Companies, German, Share, Monitor, Million, File, Target, Private, Domestic, ….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Snowden vs. NSA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676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Two exclusive sets:</a:t>
            </a:r>
          </a:p>
          <a:p>
            <a:pPr lvl="1"/>
            <a:r>
              <a:rPr lang="en-US" dirty="0" smtClean="0"/>
              <a:t>Tweets with </a:t>
            </a:r>
            <a:r>
              <a:rPr lang="en-US" dirty="0" err="1" smtClean="0"/>
              <a:t>hashtags</a:t>
            </a:r>
            <a:r>
              <a:rPr lang="en-US" dirty="0" smtClean="0"/>
              <a:t> </a:t>
            </a:r>
            <a:r>
              <a:rPr lang="en-US" dirty="0"/>
              <a:t>#</a:t>
            </a:r>
            <a:r>
              <a:rPr lang="en-US" dirty="0" err="1"/>
              <a:t>snowden</a:t>
            </a:r>
            <a:r>
              <a:rPr lang="en-US" dirty="0"/>
              <a:t>/ #</a:t>
            </a:r>
            <a:r>
              <a:rPr lang="en-US" dirty="0" err="1" smtClean="0"/>
              <a:t>edwardsnowden</a:t>
            </a:r>
            <a:r>
              <a:rPr lang="en-US" dirty="0"/>
              <a:t> (98,721 </a:t>
            </a:r>
            <a:r>
              <a:rPr lang="en-US" dirty="0" smtClean="0"/>
              <a:t>tweets)</a:t>
            </a:r>
            <a:endParaRPr lang="en-US" dirty="0"/>
          </a:p>
          <a:p>
            <a:pPr lvl="1"/>
            <a:r>
              <a:rPr lang="en-US" dirty="0" smtClean="0"/>
              <a:t>Tweets with </a:t>
            </a:r>
            <a:r>
              <a:rPr lang="en-US" dirty="0" err="1"/>
              <a:t>hashtag</a:t>
            </a:r>
            <a:r>
              <a:rPr lang="en-US" dirty="0"/>
              <a:t> #</a:t>
            </a:r>
            <a:r>
              <a:rPr lang="en-US" dirty="0" err="1" smtClean="0"/>
              <a:t>nsa</a:t>
            </a:r>
            <a:r>
              <a:rPr lang="en-US" dirty="0"/>
              <a:t> (153,386 </a:t>
            </a:r>
            <a:r>
              <a:rPr lang="en-US" dirty="0" smtClean="0"/>
              <a:t>tweets)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daily-happiness-noer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4003"/>
            <a:ext cx="9144000" cy="28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Summary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vocally reacted very fast to the revelations.</a:t>
            </a:r>
          </a:p>
          <a:p>
            <a:endParaRPr lang="en-US" dirty="0" smtClean="0"/>
          </a:p>
          <a:p>
            <a:r>
              <a:rPr lang="en-US" dirty="0" smtClean="0"/>
              <a:t>Overtime people are getting more upset and angry about the issue</a:t>
            </a:r>
          </a:p>
          <a:p>
            <a:endParaRPr lang="en-US" dirty="0"/>
          </a:p>
          <a:p>
            <a:r>
              <a:rPr lang="en-US" dirty="0"/>
              <a:t>People expressed opinions about their online privacy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5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1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27"/>
    </mc:Choice>
    <mc:Fallback xmlns="">
      <p:transition xmlns:p14="http://schemas.microsoft.com/office/powerpoint/2010/main" spd="slow" advTm="9342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Future work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Demographics</a:t>
            </a:r>
          </a:p>
          <a:p>
            <a:r>
              <a:rPr lang="en-US" dirty="0"/>
              <a:t>Location</a:t>
            </a:r>
          </a:p>
          <a:p>
            <a:r>
              <a:rPr lang="en-US" dirty="0" smtClean="0"/>
              <a:t>Language</a:t>
            </a:r>
          </a:p>
          <a:p>
            <a:endParaRPr lang="en-US" dirty="0"/>
          </a:p>
          <a:p>
            <a:r>
              <a:rPr lang="en-US" dirty="0" smtClean="0"/>
              <a:t>How this change in the perceived </a:t>
            </a:r>
            <a:r>
              <a:rPr lang="en-US" dirty="0"/>
              <a:t>level of privacy </a:t>
            </a:r>
            <a:r>
              <a:rPr lang="en-US" dirty="0" smtClean="0"/>
              <a:t>affect people’s online behavior?</a:t>
            </a:r>
          </a:p>
          <a:p>
            <a:endParaRPr lang="en-US" dirty="0"/>
          </a:p>
          <a:p>
            <a:r>
              <a:rPr lang="en-US" dirty="0"/>
              <a:t>Do Revelations about Internet Security have a Chilling </a:t>
            </a:r>
            <a:r>
              <a:rPr lang="en-US" dirty="0" smtClean="0"/>
              <a:t>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23622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800000"/>
                </a:solidFill>
              </a:rPr>
              <a:t>Questions?</a:t>
            </a:r>
            <a:endParaRPr lang="en-US" sz="4400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7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2076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W</a:t>
            </a:r>
            <a:r>
              <a:rPr lang="en-US" dirty="0" smtClean="0">
                <a:solidFill>
                  <a:srgbClr val="800000"/>
                </a:solidFill>
              </a:rPr>
              <a:t>orldwide </a:t>
            </a:r>
            <a:r>
              <a:rPr lang="en-US" dirty="0">
                <a:solidFill>
                  <a:srgbClr val="800000"/>
                </a:solidFill>
              </a:rPr>
              <a:t>debate over surveillance and </a:t>
            </a:r>
            <a:r>
              <a:rPr lang="en-US" dirty="0" smtClean="0">
                <a:solidFill>
                  <a:srgbClr val="800000"/>
                </a:solidFill>
              </a:rPr>
              <a:t>privacy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317"/>
            <a:ext cx="9144000" cy="51540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3917" y="6550223"/>
            <a:ext cx="91579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www.pri.org</a:t>
            </a:r>
            <a:r>
              <a:rPr lang="en-US" sz="1400" dirty="0"/>
              <a:t>/stories/2013-07-17/after-snowden-global-debate-over-privacy-vs-national-security-gaining-momentum</a:t>
            </a:r>
          </a:p>
        </p:txBody>
      </p:sp>
    </p:spTree>
    <p:extLst>
      <p:ext uri="{BB962C8B-B14F-4D97-AF65-F5344CB8AC3E}">
        <p14:creationId xmlns:p14="http://schemas.microsoft.com/office/powerpoint/2010/main" val="18826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47"/>
    </mc:Choice>
    <mc:Fallback xmlns="">
      <p:transition xmlns:p14="http://schemas.microsoft.com/office/powerpoint/2010/main" spd="slow" advTm="8354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Goals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r>
              <a:rPr lang="en-US" dirty="0" smtClean="0"/>
              <a:t>What is the public’s opinion about these revelations?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Are people worried about their online privacy?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 response, how do people change their online behavior?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3"/>
    </mc:Choice>
    <mc:Fallback xmlns="">
      <p:transition xmlns:p14="http://schemas.microsoft.com/office/powerpoint/2010/main" spd="slow" advTm="1651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1" y="1759857"/>
            <a:ext cx="5029199" cy="5021943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dirty="0" smtClean="0"/>
              <a:t>Writers have concern </a:t>
            </a:r>
            <a:r>
              <a:rPr lang="en-US" dirty="0"/>
              <a:t>about government surveillance </a:t>
            </a:r>
            <a:r>
              <a:rPr lang="en-US" dirty="0" smtClean="0"/>
              <a:t> 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They have started self-</a:t>
            </a:r>
            <a:r>
              <a:rPr lang="en-US" dirty="0" smtClean="0"/>
              <a:t>censoring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U.S. government reputation has been damaged as a protector of freedom of </a:t>
            </a:r>
            <a:r>
              <a:rPr lang="en-US" dirty="0" smtClean="0"/>
              <a:t>expression</a:t>
            </a: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37529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19600" y="122238"/>
            <a:ext cx="4724400" cy="13255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Survey </a:t>
            </a:r>
            <a:r>
              <a:rPr lang="en-US" dirty="0">
                <a:solidFill>
                  <a:srgbClr val="800000"/>
                </a:solidFill>
              </a:rPr>
              <a:t>772 writers </a:t>
            </a:r>
            <a:r>
              <a:rPr lang="en-US" dirty="0" smtClean="0">
                <a:solidFill>
                  <a:srgbClr val="800000"/>
                </a:solidFill>
              </a:rPr>
              <a:t>in</a:t>
            </a:r>
            <a:br>
              <a:rPr lang="en-US" dirty="0" smtClean="0">
                <a:solidFill>
                  <a:srgbClr val="800000"/>
                </a:solidFill>
              </a:rPr>
            </a:b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>
                <a:solidFill>
                  <a:srgbClr val="800000"/>
                </a:solidFill>
              </a:rPr>
              <a:t>50 </a:t>
            </a:r>
            <a:r>
              <a:rPr lang="en-US" dirty="0" smtClean="0">
                <a:solidFill>
                  <a:srgbClr val="800000"/>
                </a:solidFill>
              </a:rPr>
              <a:t>countries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28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93"/>
    </mc:Choice>
    <mc:Fallback xmlns="">
      <p:transition xmlns:p14="http://schemas.microsoft.com/office/powerpoint/2010/main" spd="slow" advTm="690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77" y="152400"/>
            <a:ext cx="8229600" cy="144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Twitter is a public sphere where people express about their opinions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tweet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386615"/>
            <a:ext cx="7467600" cy="3471385"/>
          </a:xfrm>
          <a:prstGeom prst="rect">
            <a:avLst/>
          </a:prstGeom>
        </p:spPr>
      </p:pic>
      <p:pic>
        <p:nvPicPr>
          <p:cNvPr id="5" name="Picture 4" descr="tweet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344"/>
            <a:ext cx="9144000" cy="160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18"/>
    </mc:Choice>
    <mc:Fallback xmlns="">
      <p:transition xmlns:p14="http://schemas.microsoft.com/office/powerpoint/2010/main" spd="slow" advTm="15121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Data Collection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83163"/>
          </a:xfrm>
        </p:spPr>
        <p:txBody>
          <a:bodyPr>
            <a:normAutofit/>
          </a:bodyPr>
          <a:lstStyle/>
          <a:p>
            <a:r>
              <a:rPr lang="en-US" dirty="0" smtClean="0"/>
              <a:t>Daily </a:t>
            </a:r>
            <a:r>
              <a:rPr lang="en-US" dirty="0"/>
              <a:t>tweets </a:t>
            </a:r>
            <a:r>
              <a:rPr lang="en-US" dirty="0" smtClean="0"/>
              <a:t>with </a:t>
            </a:r>
            <a:r>
              <a:rPr lang="en-US" dirty="0" err="1"/>
              <a:t>hashtags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i="1" dirty="0" smtClean="0"/>
              <a:t> #</a:t>
            </a:r>
            <a:r>
              <a:rPr lang="en-US" i="1" dirty="0" err="1"/>
              <a:t>nsa</a:t>
            </a:r>
            <a:r>
              <a:rPr lang="en-US" i="1" dirty="0"/>
              <a:t>, #</a:t>
            </a:r>
            <a:r>
              <a:rPr lang="en-US" i="1" dirty="0" err="1"/>
              <a:t>snowden</a:t>
            </a:r>
            <a:r>
              <a:rPr lang="en-US" i="1" dirty="0"/>
              <a:t>, #</a:t>
            </a:r>
            <a:r>
              <a:rPr lang="en-US" i="1" dirty="0" err="1"/>
              <a:t>edwardsnowden</a:t>
            </a:r>
            <a:r>
              <a:rPr lang="en-US" i="1" dirty="0"/>
              <a:t>, #prism, #</a:t>
            </a:r>
            <a:r>
              <a:rPr lang="en-US" i="1" dirty="0" err="1"/>
              <a:t>xkeyscore</a:t>
            </a:r>
            <a:r>
              <a:rPr lang="en-US" i="1" dirty="0"/>
              <a:t>, #</a:t>
            </a:r>
            <a:r>
              <a:rPr lang="en-US" i="1" dirty="0" err="1"/>
              <a:t>tempora</a:t>
            </a:r>
            <a:r>
              <a:rPr lang="en-US" i="1" dirty="0"/>
              <a:t> and #</a:t>
            </a:r>
            <a:r>
              <a:rPr lang="en-US" i="1" dirty="0" err="1" smtClean="0"/>
              <a:t>ghcq</a:t>
            </a:r>
            <a:endParaRPr lang="en-US" i="1" dirty="0" smtClean="0"/>
          </a:p>
          <a:p>
            <a:endParaRPr lang="en-US" dirty="0"/>
          </a:p>
          <a:p>
            <a:r>
              <a:rPr lang="en-US" dirty="0"/>
              <a:t>6 months: </a:t>
            </a:r>
            <a:r>
              <a:rPr lang="en-US" dirty="0" smtClean="0"/>
              <a:t>June 2013– </a:t>
            </a:r>
            <a:r>
              <a:rPr lang="en-US" dirty="0"/>
              <a:t>November </a:t>
            </a:r>
            <a:r>
              <a:rPr lang="en-US" dirty="0" smtClean="0"/>
              <a:t>2013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data for </a:t>
            </a:r>
            <a:r>
              <a:rPr lang="en-US" dirty="0" smtClean="0"/>
              <a:t>11/21/2013 </a:t>
            </a:r>
            <a:r>
              <a:rPr lang="en-US" dirty="0"/>
              <a:t>– </a:t>
            </a:r>
            <a:r>
              <a:rPr lang="en-US" dirty="0" smtClean="0"/>
              <a:t>11/24/2013 </a:t>
            </a:r>
            <a:r>
              <a:rPr lang="en-US" dirty="0"/>
              <a:t>and </a:t>
            </a:r>
            <a:r>
              <a:rPr lang="en-US" dirty="0" smtClean="0"/>
              <a:t>06/15/2013</a:t>
            </a:r>
          </a:p>
          <a:p>
            <a:pPr lvl="1"/>
            <a:r>
              <a:rPr lang="en-US" dirty="0" smtClean="0"/>
              <a:t>Number of tweets: </a:t>
            </a:r>
            <a:r>
              <a:rPr lang="en-US" dirty="0"/>
              <a:t>338,285 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6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79"/>
    </mc:Choice>
    <mc:Fallback xmlns="">
      <p:transition xmlns:p14="http://schemas.microsoft.com/office/powerpoint/2010/main" spd="slow" advTm="8097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6002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People on Twitter express their opinion more on Snowden, privacy revelations and NSA spying on other countries’ citizens </a:t>
            </a:r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81800" y="67976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hashtag-timeli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3" y="4267200"/>
            <a:ext cx="8721997" cy="2454275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76201" y="1600200"/>
            <a:ext cx="1676399" cy="2514600"/>
          </a:xfrm>
          <a:prstGeom prst="wedgeRectCallout">
            <a:avLst>
              <a:gd name="adj1" fmla="val 3803"/>
              <a:gd name="adj2" fmla="val 69166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June 5– 7: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start </a:t>
            </a:r>
            <a:r>
              <a:rPr lang="en-US" sz="1600" dirty="0" smtClean="0">
                <a:solidFill>
                  <a:schemeClr val="tx1"/>
                </a:solidFill>
              </a:rPr>
              <a:t>of revelations on NSA collecting telephone records and </a:t>
            </a:r>
            <a:r>
              <a:rPr lang="en-US" sz="1600" dirty="0">
                <a:solidFill>
                  <a:schemeClr val="tx1"/>
                </a:solidFill>
              </a:rPr>
              <a:t>Prism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 June 9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-10</a:t>
            </a:r>
            <a:r>
              <a:rPr lang="en-US" sz="1600" baseline="30000" dirty="0" smtClean="0">
                <a:solidFill>
                  <a:schemeClr val="tx1"/>
                </a:solidFill>
              </a:rPr>
              <a:t>th</a:t>
            </a:r>
            <a:r>
              <a:rPr lang="en-US" sz="1600" dirty="0" smtClean="0">
                <a:solidFill>
                  <a:schemeClr val="tx1"/>
                </a:solidFill>
              </a:rPr>
              <a:t>: Snowden goes </a:t>
            </a:r>
            <a:r>
              <a:rPr lang="en-US" sz="1600" dirty="0">
                <a:solidFill>
                  <a:schemeClr val="tx1"/>
                </a:solidFill>
              </a:rPr>
              <a:t>public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1828800" y="1981200"/>
            <a:ext cx="1600200" cy="1868309"/>
          </a:xfrm>
          <a:prstGeom prst="wedgeRectCallout">
            <a:avLst>
              <a:gd name="adj1" fmla="val -64248"/>
              <a:gd name="adj2" fmla="val 96063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Jun 17-21: Collaboration between GCPQ and NSA, 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June 23</a:t>
            </a:r>
            <a:r>
              <a:rPr lang="en-US" sz="1600" baseline="30000" dirty="0" smtClean="0">
                <a:solidFill>
                  <a:srgbClr val="000000"/>
                </a:solidFill>
              </a:rPr>
              <a:t>rd</a:t>
            </a:r>
            <a:r>
              <a:rPr lang="en-US" sz="1600" dirty="0" smtClean="0">
                <a:solidFill>
                  <a:srgbClr val="000000"/>
                </a:solidFill>
              </a:rPr>
              <a:t> :  Snowden goes to Moscow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1981200" y="4114800"/>
            <a:ext cx="1219200" cy="990600"/>
          </a:xfrm>
          <a:prstGeom prst="wedgeRectCallout">
            <a:avLst>
              <a:gd name="adj1" fmla="val -46360"/>
              <a:gd name="adj2" fmla="val 79856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July 1- 3: Snowden applied for asylum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3276600" y="4343400"/>
            <a:ext cx="1295400" cy="1066800"/>
          </a:xfrm>
          <a:prstGeom prst="wedgeRectCallout">
            <a:avLst>
              <a:gd name="adj1" fmla="val -44510"/>
              <a:gd name="adj2" fmla="val 76487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Aug. </a:t>
            </a:r>
            <a:r>
              <a:rPr lang="en-US" sz="1600" dirty="0" smtClean="0">
                <a:solidFill>
                  <a:srgbClr val="000000"/>
                </a:solidFill>
              </a:rPr>
              <a:t>1: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 NSA’s secret </a:t>
            </a:r>
            <a:r>
              <a:rPr lang="en-US" sz="1600" dirty="0">
                <a:solidFill>
                  <a:srgbClr val="000000"/>
                </a:solidFill>
              </a:rPr>
              <a:t>funding for </a:t>
            </a:r>
            <a:r>
              <a:rPr lang="en-US" sz="1600" dirty="0" smtClean="0">
                <a:solidFill>
                  <a:srgbClr val="000000"/>
                </a:solidFill>
              </a:rPr>
              <a:t>GCHQ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6934200" y="2895600"/>
            <a:ext cx="1600200" cy="2057400"/>
          </a:xfrm>
          <a:prstGeom prst="wedgeRectCallout">
            <a:avLst>
              <a:gd name="adj1" fmla="val -44510"/>
              <a:gd name="adj2" fmla="val 76487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Oct. 21 – 30: </a:t>
            </a:r>
            <a:r>
              <a:rPr lang="en-US" sz="1600" dirty="0">
                <a:solidFill>
                  <a:srgbClr val="000000"/>
                </a:solidFill>
              </a:rPr>
              <a:t>NSA spied </a:t>
            </a:r>
            <a:r>
              <a:rPr lang="en-US" sz="1600" dirty="0" smtClean="0">
                <a:solidFill>
                  <a:srgbClr val="000000"/>
                </a:solidFill>
              </a:rPr>
              <a:t>on and </a:t>
            </a:r>
            <a:r>
              <a:rPr lang="en-US" sz="1600" dirty="0">
                <a:solidFill>
                  <a:srgbClr val="000000"/>
                </a:solidFill>
              </a:rPr>
              <a:t>monitored the phone calls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of </a:t>
            </a:r>
            <a:r>
              <a:rPr lang="en-US" sz="1600" dirty="0" smtClean="0">
                <a:solidFill>
                  <a:srgbClr val="000000"/>
                </a:solidFill>
              </a:rPr>
              <a:t>several world leaders, foreign citizens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smtClean="0">
                <a:solidFill>
                  <a:srgbClr val="000000"/>
                </a:solidFill>
              </a:rPr>
              <a:t>and companies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648200" y="3409246"/>
            <a:ext cx="1600200" cy="2153354"/>
          </a:xfrm>
          <a:prstGeom prst="wedgeRectCallout">
            <a:avLst>
              <a:gd name="adj1" fmla="val -29268"/>
              <a:gd name="adj2" fmla="val 69965"/>
            </a:avLst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Sept. </a:t>
            </a:r>
            <a:r>
              <a:rPr lang="en-US" sz="1600" dirty="0" smtClean="0">
                <a:solidFill>
                  <a:srgbClr val="000000"/>
                </a:solidFill>
              </a:rPr>
              <a:t>3- 6: </a:t>
            </a:r>
            <a:r>
              <a:rPr lang="en-US" sz="1600" dirty="0">
                <a:solidFill>
                  <a:srgbClr val="000000"/>
                </a:solidFill>
                <a:sym typeface="Wingdings"/>
              </a:rPr>
              <a:t>Efforts for weaken data encryption, and,</a:t>
            </a:r>
            <a:r>
              <a:rPr lang="en-US" sz="1600" dirty="0">
                <a:solidFill>
                  <a:srgbClr val="000000"/>
                </a:solidFill>
              </a:rPr>
              <a:t> ability to access user data for most major smartphones </a:t>
            </a:r>
            <a:endParaRPr lang="en-US" sz="1600" dirty="0">
              <a:solidFill>
                <a:srgbClr val="000000"/>
              </a:solidFill>
              <a:sym typeface="Wingdings"/>
            </a:endParaRPr>
          </a:p>
          <a:p>
            <a:pPr algn="ctr"/>
            <a:endParaRPr lang="en-US" sz="1600" dirty="0">
              <a:solidFill>
                <a:srgbClr val="000000"/>
              </a:solidFill>
              <a:sym typeface="Wingding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59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81"/>
    </mc:Choice>
    <mc:Fallback xmlns="">
      <p:transition xmlns:p14="http://schemas.microsoft.com/office/powerpoint/2010/main" spd="slow" advTm="37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80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8000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8000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How people feel about these revelations?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3400" y="1798637"/>
            <a:ext cx="8229600" cy="49831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LabMT</a:t>
            </a:r>
            <a:r>
              <a:rPr lang="en-US" dirty="0" smtClean="0"/>
              <a:t> happiness score (</a:t>
            </a:r>
            <a:r>
              <a:rPr lang="en-US" dirty="0" err="1" smtClean="0"/>
              <a:t>Dodds</a:t>
            </a:r>
            <a:r>
              <a:rPr lang="en-US" dirty="0" smtClean="0"/>
              <a:t> et al.)</a:t>
            </a:r>
            <a:endParaRPr lang="en-US" dirty="0"/>
          </a:p>
          <a:p>
            <a:pPr lvl="1"/>
            <a:r>
              <a:rPr lang="en-US" dirty="0" smtClean="0"/>
              <a:t>Each word gets a score between [1- 9]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Sentiment of  </a:t>
            </a:r>
            <a:r>
              <a:rPr lang="en-US" dirty="0" smtClean="0"/>
              <a:t>tweets with related </a:t>
            </a:r>
            <a:r>
              <a:rPr lang="en-US" dirty="0" err="1" smtClean="0"/>
              <a:t>hashtags</a:t>
            </a:r>
            <a:endParaRPr lang="en-US" dirty="0" smtClean="0"/>
          </a:p>
          <a:p>
            <a:r>
              <a:rPr lang="en-US" dirty="0"/>
              <a:t>Sentiment of </a:t>
            </a:r>
            <a:r>
              <a:rPr lang="en-US" dirty="0" smtClean="0"/>
              <a:t>random </a:t>
            </a:r>
            <a:r>
              <a:rPr lang="en-US" dirty="0"/>
              <a:t>sample of tweets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The net sentiment score = </a:t>
            </a:r>
          </a:p>
          <a:p>
            <a:pPr marL="57150" indent="0">
              <a:buNone/>
            </a:pPr>
            <a:r>
              <a:rPr lang="en-US" dirty="0" smtClean="0"/>
              <a:t>    Avg. score of the tweets with related </a:t>
            </a:r>
            <a:r>
              <a:rPr lang="en-US" dirty="0" err="1" smtClean="0"/>
              <a:t>hashtags</a:t>
            </a: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 – Avg. score of random sample of tweets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9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25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68076</TotalTime>
  <Words>1113</Words>
  <Application>Microsoft Macintosh PowerPoint</Application>
  <PresentationFormat>On-screen Show (4:3)</PresentationFormat>
  <Paragraphs>431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Times New Roman</vt:lpstr>
      <vt:lpstr>Wingdings</vt:lpstr>
      <vt:lpstr>Arial</vt:lpstr>
      <vt:lpstr>Office Theme</vt:lpstr>
      <vt:lpstr>Twitter's Reaction on Revelations about Government's Internet Surveillance Program</vt:lpstr>
      <vt:lpstr>PowerPoint Presentation</vt:lpstr>
      <vt:lpstr>Worldwide debate over surveillance and privacy</vt:lpstr>
      <vt:lpstr>Goals</vt:lpstr>
      <vt:lpstr>Survey 772 writers in  50 countries</vt:lpstr>
      <vt:lpstr>Twitter is a public sphere where people express about their opinions</vt:lpstr>
      <vt:lpstr>Data Collection</vt:lpstr>
      <vt:lpstr>People on Twitter express their opinion more on Snowden, privacy revelations and NSA spying on other countries’ citizens </vt:lpstr>
      <vt:lpstr>How people feel about these revelations?</vt:lpstr>
      <vt:lpstr>The Twitter net sentiment score is  decreasing over time</vt:lpstr>
      <vt:lpstr>The Twitter net sentiment score is  decreasing over time</vt:lpstr>
      <vt:lpstr>Content Analysis</vt:lpstr>
      <vt:lpstr>Weekly topic and sentiment shift</vt:lpstr>
      <vt:lpstr>Weekly topic and sentiment shift</vt:lpstr>
      <vt:lpstr>Weekly topic and sentiment shift</vt:lpstr>
      <vt:lpstr>Weekly topic and sentiment  shift</vt:lpstr>
      <vt:lpstr>People talk about different topics when addressing “Snowden” vs. “NSA”</vt:lpstr>
      <vt:lpstr>Snowden vs. NSA</vt:lpstr>
      <vt:lpstr>Summary</vt:lpstr>
      <vt:lpstr>Future work</vt:lpstr>
      <vt:lpstr>Questions?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Pythia:  A Privacy Aware, Peer-to-Peer Network for Social Search</dc:title>
  <dc:creator>nili</dc:creator>
  <cp:lastModifiedBy>Majid Deldar</cp:lastModifiedBy>
  <cp:revision>3049</cp:revision>
  <cp:lastPrinted>2014-10-30T16:20:18Z</cp:lastPrinted>
  <dcterms:created xsi:type="dcterms:W3CDTF">2010-09-17T14:56:05Z</dcterms:created>
  <dcterms:modified xsi:type="dcterms:W3CDTF">2017-02-25T00:23:08Z</dcterms:modified>
</cp:coreProperties>
</file>